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78" r:id="rId4"/>
    <p:sldId id="258" r:id="rId5"/>
    <p:sldId id="276" r:id="rId6"/>
    <p:sldId id="271" r:id="rId7"/>
    <p:sldId id="274" r:id="rId8"/>
    <p:sldId id="273" r:id="rId9"/>
    <p:sldId id="272" r:id="rId10"/>
    <p:sldId id="266" r:id="rId11"/>
    <p:sldId id="269" r:id="rId12"/>
    <p:sldId id="270" r:id="rId13"/>
    <p:sldId id="268" r:id="rId14"/>
    <p:sldId id="265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28ABE-7E72-F859-E1DA-125FAF284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23529D-96BC-7C96-8082-FBADD09665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09C77-0BC8-1E36-69D6-D14DBDA60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BEB60-EF64-6586-3A5F-EE68594F3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86CFB-9B53-E442-656D-9D312A50E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11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7BCB0-23CC-BD4F-0CD2-1F717A31C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C88B8-D524-ED22-7096-CD5277A9D1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3AC6A-703A-D3DD-602C-2FE925685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B7A6B-5EEB-C380-4061-AB052E1DE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3D7BF-1AFA-EB9B-31CD-A510030F5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450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220F07-74B3-2566-BA38-644774462B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DA4A2A-9DBE-D28B-33C1-29899373B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DC2523-0EEB-549E-A460-E900339A7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187C1-BDBC-5B58-68BA-C3C0A6828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1C1A4-9F45-6841-BE99-E68E4EE03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949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DC9D6-1DAB-02AD-DE72-82778716B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FF68A-A278-79D9-C261-DB0DB2792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F295D-833E-10CC-EFEC-8E16186EA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9372A-1E33-1F21-56DD-4F1ACE760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1DEA0-2CF1-92E0-D339-6D15921EC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955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E77F9-F8F2-DC75-9E68-1E5F2306F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9CFED4-CED3-D8E2-C616-8033FE552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88E80-6B19-21BF-7568-259626B9E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B468B-1F57-C9C7-D06A-B4B70CEEB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CEEDB-D4A7-31CB-F56D-200375470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28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8747F-291F-CB5E-6F0A-7A0D3BBFB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50481-74DD-6739-1A73-1E54ECDD7A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A8E80-7A35-EBF7-D2BB-D8397773C6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4147F9-35D2-7A85-5C9F-1074011A1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863097-EE55-0EAC-FFF6-27BC8D9A8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34F5D-F6AF-7293-3CB5-91183F052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55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19339-2B26-7013-DD72-892B23832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04D86-023A-9474-1E05-DC3F6AF04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43B862-0EE8-B9AC-4A8C-633E3E828F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FD562E-1500-D00C-C678-2B70A5E06A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61FAB5-D880-3AD7-65E8-32ED1806B4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8E441A-5C54-F760-FD41-5BDD7A617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C0CCBD-F409-42F7-C265-A7D9C6C0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FB8D8-602E-439E-8BD9-C05878270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531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EDEC4-3055-2159-0F95-44EBBD53D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9B7FA9-E06B-779B-16AA-BCDD81253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15A3D8-3250-125A-80F5-B6945FD4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232491-4177-235A-DEE0-F61AEF395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642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F307E2-BA9E-3014-4E25-63976B22B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5BEBD2-BF73-B11F-8F38-D234FB79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16D1D-FEB4-6645-B15F-A575BFC0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48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187C8-ACC2-A59C-730F-D254E20AC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5EA14-EC91-FA5E-E5F3-802BA0D02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F6589-3146-7054-C0B2-5B87F8E8DC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FAFEF-27C4-7951-8A35-4128953F7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EC864F-45FD-CA95-97FA-54FE6AAE0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D60C10-D57A-DBBF-34D0-CEFB56AB3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34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ECD19-DBF4-AC60-77DF-6F61A3722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A898F-D640-A20D-2FD5-084E4EFDFB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D184A2-0171-7B59-0B13-AC223D26C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D4AF37-1B6B-94B3-5B14-CD53A2809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ED27AC-9E75-D825-029D-96CFE74BB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3DB616-BB80-D9E2-553D-8AD1783AD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638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0DACD7-4A24-A45C-BB73-BE29C1808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F2BDF-B3AD-17B5-D779-66257EE7B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8C3A8-6C89-2E74-27BE-383759A71D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E75423-B5F6-455A-939D-37938B93BBE8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3C902-37DF-CE3F-4712-8B26350C4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C3CBF-C48C-E7B6-95B0-EDAB5561E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BAFB7-8640-4E06-BB2A-6168722D8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07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CC892-6356-A4AA-C6FF-0455F032D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GB" sz="3200" b="1" dirty="0">
                <a:latin typeface="+mn-lt"/>
              </a:rPr>
              <a:t>Microbial Diversity, Abundance and Community Composition in Frass-Treated Bulk Soil and Rhizosphere </a:t>
            </a:r>
            <a:endParaRPr lang="en-US" sz="3200" b="1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CC59D-E587-8993-AF64-CD60975D4B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646331"/>
          </a:xfrm>
        </p:spPr>
        <p:txBody>
          <a:bodyPr/>
          <a:lstStyle/>
          <a:p>
            <a:r>
              <a:rPr lang="en-GB" sz="2000" dirty="0"/>
              <a:t>Bacteria and Fungi</a:t>
            </a:r>
          </a:p>
          <a:p>
            <a:endParaRPr lang="en-GB" sz="2000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1C6114-7D67-5403-9B9C-E9C978510F6A}"/>
              </a:ext>
            </a:extLst>
          </p:cNvPr>
          <p:cNvSpPr txBox="1"/>
          <p:nvPr/>
        </p:nvSpPr>
        <p:spPr>
          <a:xfrm>
            <a:off x="1572208" y="5735637"/>
            <a:ext cx="90475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Shaphan Yong Chia, Pedro Beschoren da Costa, Joop J.A. van Loon and Marcel Dicke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64296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2952DE-54A5-5BC9-6F0E-D68684E8F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43467"/>
            <a:ext cx="12192000" cy="74483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GB" sz="2000" b="1" kern="1200" dirty="0">
                <a:solidFill>
                  <a:schemeClr val="bg1"/>
                </a:solidFill>
                <a:latin typeface="+mn-lt"/>
                <a:ea typeface="+mj-ea"/>
                <a:cs typeface="+mj-cs"/>
              </a:rPr>
              <a:t>Shannon diversity index analysis of bulk soil, frass and rhizosphere bacterial and fungal microbiome: comparison between frass treatment (C, U) and source (N-</a:t>
            </a:r>
            <a:r>
              <a:rPr lang="en-GB" sz="2000" b="1" kern="1200" dirty="0" err="1">
                <a:solidFill>
                  <a:schemeClr val="bg1"/>
                </a:solidFill>
                <a:latin typeface="+mn-lt"/>
                <a:ea typeface="+mj-ea"/>
                <a:cs typeface="+mj-cs"/>
              </a:rPr>
              <a:t>nofrass</a:t>
            </a:r>
            <a:r>
              <a:rPr lang="en-GB" sz="2000" b="1" kern="1200" dirty="0">
                <a:solidFill>
                  <a:schemeClr val="bg1"/>
                </a:solidFill>
                <a:latin typeface="+mn-lt"/>
                <a:ea typeface="+mj-ea"/>
                <a:cs typeface="+mj-cs"/>
              </a:rPr>
              <a:t>, X, Y)</a:t>
            </a:r>
            <a:endParaRPr lang="en-US" sz="2000" b="1" kern="1200" dirty="0">
              <a:solidFill>
                <a:schemeClr val="bg1"/>
              </a:solidFill>
              <a:latin typeface="+mn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6C958D-6E3D-94D5-5EDC-78422FDF3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96588"/>
            <a:ext cx="12192000" cy="45728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77F491-6754-3447-63D9-49B7FD402256}"/>
              </a:ext>
            </a:extLst>
          </p:cNvPr>
          <p:cNvSpPr txBox="1"/>
          <p:nvPr/>
        </p:nvSpPr>
        <p:spPr>
          <a:xfrm>
            <a:off x="289249" y="5929480"/>
            <a:ext cx="109821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Frass application significantly decreased fungal diversity in both bulk soil and rhizosphere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Frass-only (frass) samples had lower bacterial and fungal diversity than bulk soil and rhizosphere samples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341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1DC14-9690-5B44-2B72-303FC007A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422315" cy="128762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000" b="1" dirty="0">
                <a:latin typeface="+mn-lt"/>
              </a:rPr>
              <a:t>NMDS plot: bacterial community similarities/dissimilarities – </a:t>
            </a:r>
            <a:r>
              <a:rPr lang="en-GB" sz="1800" dirty="0">
                <a:latin typeface="+mn-lt"/>
              </a:rPr>
              <a:t>bulk soil, </a:t>
            </a:r>
            <a:r>
              <a:rPr lang="en-GB" sz="1800" dirty="0" err="1">
                <a:latin typeface="+mn-lt"/>
              </a:rPr>
              <a:t>rhizo</a:t>
            </a:r>
            <a:r>
              <a:rPr lang="en-GB" sz="1800" dirty="0">
                <a:latin typeface="+mn-lt"/>
              </a:rPr>
              <a:t>. and frass-only samples</a:t>
            </a:r>
            <a:endParaRPr lang="en-US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EAD4CD-0613-F7CD-F312-1119F17F9A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38851"/>
            <a:ext cx="4422315" cy="3676790"/>
          </a:xfrm>
        </p:spPr>
        <p:txBody>
          <a:bodyPr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Distinct separation of the no-frass (N) from the frass amendments (X, Y) (see Fig. A and B)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/>
                </a:solidFill>
              </a:rPr>
              <a:t>Frass dose  </a:t>
            </a:r>
            <a:r>
              <a:rPr lang="en-GB" dirty="0"/>
              <a:t>(2 and 5 g/kg) is the main contributing factor to this separation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Composting frass significantly increased the similarity of bacterial communities (see Fig. C).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However, noticeable dissimilarities between sources X and Y are still discernible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75565D-F8DD-C5BD-13EC-08B8EEFD81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2103" y="9826"/>
            <a:ext cx="6912457" cy="68481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D98553-7A5C-AF62-EF59-D3AEF41365AE}"/>
              </a:ext>
            </a:extLst>
          </p:cNvPr>
          <p:cNvSpPr txBox="1"/>
          <p:nvPr/>
        </p:nvSpPr>
        <p:spPr>
          <a:xfrm flipH="1">
            <a:off x="466562" y="5084644"/>
            <a:ext cx="29297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</a:rPr>
              <a:t>Figure 1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C71C383-115C-F3E3-C4A9-BF02C22B4B86}"/>
              </a:ext>
            </a:extLst>
          </p:cNvPr>
          <p:cNvSpPr txBox="1">
            <a:spLocks/>
          </p:cNvSpPr>
          <p:nvPr/>
        </p:nvSpPr>
        <p:spPr>
          <a:xfrm>
            <a:off x="637624" y="5775384"/>
            <a:ext cx="4422315" cy="36767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ABCD for bac/fun </a:t>
            </a:r>
            <a:r>
              <a:rPr lang="en-GB" dirty="0" err="1"/>
              <a:t>rhizo</a:t>
            </a:r>
            <a:r>
              <a:rPr lang="en-GB" dirty="0"/>
              <a:t>/bulk as main. Leave frass-only sample as supplementary (AB for Bac/Fun) [</a:t>
            </a:r>
            <a:r>
              <a:rPr lang="en-GB" dirty="0" err="1"/>
              <a:t>shaphan</a:t>
            </a:r>
            <a:r>
              <a:rPr lang="en-GB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205314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1DC14-9690-5B44-2B72-303FC007A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75880"/>
            <a:ext cx="4422315" cy="128762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000" b="1" dirty="0">
                <a:latin typeface="+mn-lt"/>
              </a:rPr>
              <a:t>NMDS plot: fungal community similarities/dissimilarities – </a:t>
            </a:r>
            <a:r>
              <a:rPr lang="en-GB" sz="1800" dirty="0">
                <a:latin typeface="+mn-lt"/>
              </a:rPr>
              <a:t>bulk soil, </a:t>
            </a:r>
            <a:r>
              <a:rPr lang="en-GB" sz="1800" dirty="0" err="1">
                <a:latin typeface="+mn-lt"/>
              </a:rPr>
              <a:t>rhizo</a:t>
            </a:r>
            <a:r>
              <a:rPr lang="en-GB" sz="1800" dirty="0">
                <a:latin typeface="+mn-lt"/>
              </a:rPr>
              <a:t>. and frass-only samples</a:t>
            </a:r>
            <a:endParaRPr lang="en-US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EAD4CD-0613-F7CD-F312-1119F17F9A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996750"/>
            <a:ext cx="4422315" cy="4861249"/>
          </a:xfrm>
        </p:spPr>
        <p:txBody>
          <a:bodyPr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Distinct separation of the no-frass (N) from the frass amendments (X, Y) (see Fig. A and B)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/>
                </a:solidFill>
              </a:rPr>
              <a:t>Frass source  </a:t>
            </a:r>
            <a:r>
              <a:rPr lang="en-GB" dirty="0"/>
              <a:t>(N, X, Y) is the main contributing factor to this separation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 Notable dissimilarities between composted and uncomposted frass (Fig. C)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However, such dissimilarities are not apparent when comparing the different frass sources.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dirty="0"/>
              <a:t>differentiation among the fungal communities is less pronounced compared to the bacterial communities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1A4588F-0098-AA35-7275-B9F0F75EAC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6216" y="75880"/>
            <a:ext cx="6845783" cy="678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36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3666F-0DFD-65CD-C0C2-06BAB8128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67950"/>
            <a:ext cx="4297362" cy="117565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b="1" dirty="0">
                <a:latin typeface="+mn-lt"/>
              </a:rPr>
              <a:t>NMDS plot: bacterial and fungal community similarities/dissimilarities </a:t>
            </a:r>
            <a:r>
              <a:rPr lang="en-GB" sz="1600" dirty="0">
                <a:latin typeface="+mn-lt"/>
              </a:rPr>
              <a:t>– bulk soil and </a:t>
            </a:r>
            <a:r>
              <a:rPr lang="en-GB" sz="1600" dirty="0" err="1">
                <a:latin typeface="+mn-lt"/>
              </a:rPr>
              <a:t>rhizo</a:t>
            </a:r>
            <a:r>
              <a:rPr lang="en-GB" sz="1600" dirty="0">
                <a:latin typeface="+mn-lt"/>
              </a:rPr>
              <a:t>. samples</a:t>
            </a:r>
            <a:endParaRPr lang="en-US" sz="2000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C6EBD0-6939-E1D1-3163-F5368C3CE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800808"/>
            <a:ext cx="3932237" cy="433876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Significant three-way interactions, suggesting that all factors examined (frass treatment, frass source, and dose) play important roles in shaping the microbial community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Main effect of frass source determined the bacterial community structure of bulk soil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Main effect of frass treatment determined bacterial community structure in the rhizosphere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bulk soil samples, composting has a more pronounced impact on the fungal community of frass source Y and the bacterial community of frass source X</a:t>
            </a:r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A49947DA-8036-955F-C523-B5C06833D1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7150" y="34924"/>
            <a:ext cx="6823076" cy="68230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C67D04-EC19-9089-9028-6A04F14E7015}"/>
              </a:ext>
            </a:extLst>
          </p:cNvPr>
          <p:cNvSpPr txBox="1"/>
          <p:nvPr/>
        </p:nvSpPr>
        <p:spPr>
          <a:xfrm>
            <a:off x="579431" y="5924939"/>
            <a:ext cx="50469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KEEP STATISTICS OF THESE MODELS WIHTOUT THE CONTROL, BUT DO NOT PUBLISH THIS FIGURES WIHOUT THE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029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8D86DE-BA06-8867-5D54-FB6749ACD7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9225" y="19050"/>
            <a:ext cx="6838950" cy="68389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9C63D4-B548-D6DB-679D-4FAC8870F661}"/>
              </a:ext>
            </a:extLst>
          </p:cNvPr>
          <p:cNvSpPr txBox="1"/>
          <p:nvPr/>
        </p:nvSpPr>
        <p:spPr>
          <a:xfrm>
            <a:off x="1" y="342509"/>
            <a:ext cx="532778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Microbial taxa impacting </a:t>
            </a:r>
            <a:r>
              <a:rPr lang="en-GB" sz="2000" b="1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Brassica rapa </a:t>
            </a:r>
            <a:r>
              <a:rPr lang="en-GB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plant biomass prediction: random forest feature importance analysis</a:t>
            </a:r>
            <a:endParaRPr 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99E303-369C-E246-E29A-04AA9E46F0D3}"/>
              </a:ext>
            </a:extLst>
          </p:cNvPr>
          <p:cNvSpPr txBox="1"/>
          <p:nvPr/>
        </p:nvSpPr>
        <p:spPr>
          <a:xfrm>
            <a:off x="69396" y="2629298"/>
            <a:ext cx="5159829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 both bulk soil and rhizosphere, the presence of Bacilli taxa (including Bacillus and </a:t>
            </a:r>
            <a:r>
              <a:rPr lang="en-GB" sz="1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Paenibacillus</a:t>
            </a:r>
            <a:r>
              <a:rPr lang="en-GB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) emerges as a significant predictor of plant biomass in </a:t>
            </a:r>
            <a:r>
              <a:rPr lang="en-GB" sz="16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B. rapa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Among the beneficial fungi in both bulk soil and rhizosphere, </a:t>
            </a:r>
            <a:r>
              <a:rPr lang="en-GB" sz="1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Sordariomycetes</a:t>
            </a:r>
            <a:r>
              <a:rPr lang="en-GB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(including Metarhizium), </a:t>
            </a:r>
            <a:r>
              <a:rPr lang="en-GB" sz="1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Eurotiomycetes</a:t>
            </a:r>
            <a:r>
              <a:rPr lang="en-GB" sz="16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(Penicillium), and</a:t>
            </a:r>
            <a:r>
              <a:rPr lang="en-GB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Mortierellomycetes</a:t>
            </a:r>
            <a:r>
              <a:rPr lang="en-GB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(</a:t>
            </a:r>
            <a:r>
              <a:rPr lang="en-GB" sz="16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Mortierella</a:t>
            </a:r>
            <a:r>
              <a:rPr lang="en-GB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) emerge as important predictors of plant biomass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866683-BCA3-BC59-4F94-73CBAA4A0408}"/>
              </a:ext>
            </a:extLst>
          </p:cNvPr>
          <p:cNvSpPr txBox="1"/>
          <p:nvPr/>
        </p:nvSpPr>
        <p:spPr>
          <a:xfrm flipH="1">
            <a:off x="466562" y="5084644"/>
            <a:ext cx="29297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</a:rPr>
              <a:t>Figure s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067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B29774-9B98-1E3B-9469-BC19F1FBA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11991"/>
            <a:ext cx="4783697" cy="12623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0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Comparative predictive performance of random forest models for bacterial and fungal data in plant biomass prediction across bulk soil and rhizosphere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7D1980-4548-AC77-FAF3-EB42FA3055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199" y="2686324"/>
            <a:ext cx="4783697" cy="3325258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Random Forest (RF) models demonstrate superior predictive performance for bacterial data (high R</a:t>
            </a:r>
            <a:r>
              <a:rPr lang="en-US" baseline="30000" dirty="0"/>
              <a:t>2</a:t>
            </a:r>
            <a:r>
              <a:rPr lang="en-US" dirty="0"/>
              <a:t>, low RMSE values) compared to fungal data in relation to plant biomass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Particularly, the models exhibit higher efficacy when applied to bulk soil samples (bacteria)</a:t>
            </a:r>
          </a:p>
          <a:p>
            <a:pPr marL="57150"/>
            <a:endParaRPr lang="en-US" dirty="0"/>
          </a:p>
          <a:p>
            <a:r>
              <a:rPr lang="en-US" dirty="0"/>
              <a:t>RMSE = root mean square error; Bac = bacteria; Fun = fungi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41E479B-2F3D-E1DB-E7FE-CB2ECE0F0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88424" y="646206"/>
            <a:ext cx="5365375" cy="536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62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CE4C8-B395-EA0B-0E41-87214B401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6543"/>
            <a:ext cx="12192000" cy="558604"/>
          </a:xfrm>
        </p:spPr>
        <p:txBody>
          <a:bodyPr>
            <a:noAutofit/>
          </a:bodyPr>
          <a:lstStyle/>
          <a:p>
            <a:r>
              <a:rPr lang="en-GB" sz="2000" b="1" dirty="0">
                <a:solidFill>
                  <a:srgbClr val="374151"/>
                </a:solidFill>
                <a:latin typeface="+mn-lt"/>
              </a:rPr>
              <a:t>K</a:t>
            </a:r>
            <a:r>
              <a:rPr lang="en-GB" sz="2000" b="1" i="0" dirty="0">
                <a:solidFill>
                  <a:srgbClr val="374151"/>
                </a:solidFill>
                <a:effectLst/>
                <a:latin typeface="+mn-lt"/>
              </a:rPr>
              <a:t>ey microbial taxa that demonstrated significant responses and associations with the different treatments and conditions </a:t>
            </a:r>
            <a:r>
              <a:rPr lang="en-GB" sz="2000" i="0" dirty="0">
                <a:solidFill>
                  <a:srgbClr val="374151"/>
                </a:solidFill>
                <a:effectLst/>
                <a:latin typeface="+mn-lt"/>
              </a:rPr>
              <a:t>(Preliminary !!!)</a:t>
            </a:r>
            <a:endParaRPr lang="en-US" sz="20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D3544-0A14-F458-7E97-122A83153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580" y="905069"/>
            <a:ext cx="11709917" cy="5793078"/>
          </a:xfrm>
        </p:spPr>
        <p:txBody>
          <a:bodyPr>
            <a:noAutofit/>
          </a:bodyPr>
          <a:lstStyle/>
          <a:p>
            <a: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GB" sz="1600" b="1" i="0" dirty="0">
                <a:effectLst/>
              </a:rPr>
              <a:t>Bacterial Taxa:</a:t>
            </a:r>
            <a:endParaRPr lang="en-GB" sz="1600" b="0" i="0" dirty="0">
              <a:effectLst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i="0" dirty="0">
                <a:effectLst/>
              </a:rPr>
              <a:t>Firmicutes (Bacilli and </a:t>
            </a:r>
            <a:r>
              <a:rPr lang="en-GB" sz="1600" b="1" i="0" dirty="0" err="1">
                <a:effectLst/>
              </a:rPr>
              <a:t>Paenibacilli</a:t>
            </a:r>
            <a:r>
              <a:rPr lang="en-GB" sz="1600" b="1" i="0" dirty="0">
                <a:effectLst/>
              </a:rPr>
              <a:t>):</a:t>
            </a:r>
            <a:r>
              <a:rPr lang="en-GB" sz="1600" b="0" i="0" dirty="0">
                <a:effectLst/>
              </a:rPr>
              <a:t> Composted frass increased their abundance in bulk soil and rhizosphere.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i="0" dirty="0" err="1">
                <a:effectLst/>
              </a:rPr>
              <a:t>Paenibacilli</a:t>
            </a:r>
            <a:r>
              <a:rPr lang="en-GB" sz="1600" b="1" i="0" dirty="0">
                <a:effectLst/>
              </a:rPr>
              <a:t>:</a:t>
            </a:r>
            <a:r>
              <a:rPr lang="en-GB" sz="1600" b="0" i="0" dirty="0">
                <a:effectLst/>
              </a:rPr>
              <a:t> Uncomposted frass showed a higher abundance of </a:t>
            </a:r>
            <a:r>
              <a:rPr lang="en-GB" sz="1600" b="0" i="0" dirty="0" err="1">
                <a:effectLst/>
              </a:rPr>
              <a:t>paenibacilli</a:t>
            </a:r>
            <a:r>
              <a:rPr lang="en-GB" sz="1600" b="0" i="0" dirty="0">
                <a:effectLst/>
              </a:rPr>
              <a:t> than composted frass.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i="0" dirty="0" err="1">
                <a:effectLst/>
              </a:rPr>
              <a:t>Bacillaceae</a:t>
            </a:r>
            <a:r>
              <a:rPr lang="en-GB" sz="1600" b="1" i="0" dirty="0">
                <a:effectLst/>
              </a:rPr>
              <a:t>:</a:t>
            </a:r>
            <a:r>
              <a:rPr lang="en-GB" sz="1600" b="0" i="0" dirty="0">
                <a:effectLst/>
              </a:rPr>
              <a:t> Frass dose (5 g/kg) led to elevated populations of </a:t>
            </a:r>
            <a:r>
              <a:rPr lang="en-GB" sz="1600" b="0" i="0" dirty="0" err="1">
                <a:effectLst/>
              </a:rPr>
              <a:t>Bacillaceae</a:t>
            </a:r>
            <a:r>
              <a:rPr lang="en-GB" sz="1600" b="0" i="0" dirty="0">
                <a:effectLst/>
              </a:rPr>
              <a:t> in bulk soil, particularly in response to frass amendments.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i="0" dirty="0" err="1">
                <a:effectLst/>
              </a:rPr>
              <a:t>Chitinophagaceae</a:t>
            </a:r>
            <a:r>
              <a:rPr lang="en-GB" sz="1600" b="1" i="0" dirty="0">
                <a:effectLst/>
              </a:rPr>
              <a:t>:</a:t>
            </a:r>
            <a:r>
              <a:rPr lang="en-GB" sz="1600" b="0" i="0" dirty="0">
                <a:effectLst/>
              </a:rPr>
              <a:t> </a:t>
            </a:r>
            <a:r>
              <a:rPr lang="en-GB" sz="1600" b="0" i="0" dirty="0" err="1">
                <a:effectLst/>
              </a:rPr>
              <a:t>Chitinophagaceae</a:t>
            </a:r>
            <a:r>
              <a:rPr lang="en-GB" sz="1600" b="0" i="0" dirty="0">
                <a:effectLst/>
              </a:rPr>
              <a:t> showed a significant increase in response to frass supplementation.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i="0" dirty="0">
                <a:effectLst/>
              </a:rPr>
              <a:t>Alpha and Gamma Proteobacteria:</a:t>
            </a:r>
            <a:r>
              <a:rPr lang="en-GB" sz="1600" b="0" i="0" dirty="0">
                <a:effectLst/>
              </a:rPr>
              <a:t> Adding 5 g/kg frass increased the abundance of alpha and gamma proteobacteria.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i="0" dirty="0" err="1">
                <a:effectLst/>
              </a:rPr>
              <a:t>Chloroflexi</a:t>
            </a:r>
            <a:r>
              <a:rPr lang="en-GB" sz="1600" b="1" i="0" dirty="0">
                <a:effectLst/>
              </a:rPr>
              <a:t>:</a:t>
            </a:r>
            <a:r>
              <a:rPr lang="en-GB" sz="1600" b="0" i="0" dirty="0">
                <a:effectLst/>
              </a:rPr>
              <a:t> 5 g/kg frass addition increased the abundance of </a:t>
            </a:r>
            <a:r>
              <a:rPr lang="en-GB" sz="1600" b="0" i="0" dirty="0" err="1">
                <a:effectLst/>
              </a:rPr>
              <a:t>Chloroflexi</a:t>
            </a:r>
            <a:r>
              <a:rPr lang="en-GB" sz="1600" b="0" i="0" dirty="0">
                <a:effectLst/>
              </a:rPr>
              <a:t>.</a:t>
            </a:r>
          </a:p>
          <a:p>
            <a: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endParaRPr lang="en-GB" sz="1600" b="1" i="0" dirty="0">
              <a:effectLst/>
            </a:endParaRPr>
          </a:p>
          <a:p>
            <a: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GB" sz="1600" b="1" i="0" dirty="0">
                <a:effectLst/>
              </a:rPr>
              <a:t>Fungal Taxa:</a:t>
            </a:r>
            <a:endParaRPr lang="en-GB" sz="1600" b="0" i="0" dirty="0">
              <a:effectLst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i="0" dirty="0">
                <a:effectLst/>
              </a:rPr>
              <a:t>Ascomycota:</a:t>
            </a:r>
            <a:r>
              <a:rPr lang="en-GB" sz="1600" b="0" i="0" dirty="0">
                <a:effectLst/>
              </a:rPr>
              <a:t> Composted frass increased Ascomycota abundance in bulk soil and rhizosphere.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i="0" dirty="0" err="1">
                <a:effectLst/>
              </a:rPr>
              <a:t>Mortierellomycetes</a:t>
            </a:r>
            <a:r>
              <a:rPr lang="en-GB" sz="1600" b="1" i="0" dirty="0">
                <a:effectLst/>
              </a:rPr>
              <a:t> (</a:t>
            </a:r>
            <a:r>
              <a:rPr lang="en-GB" sz="1600" b="1" i="0" dirty="0" err="1">
                <a:effectLst/>
              </a:rPr>
              <a:t>Mortierella</a:t>
            </a:r>
            <a:r>
              <a:rPr lang="en-GB" sz="1600" b="1" i="0" dirty="0">
                <a:effectLst/>
              </a:rPr>
              <a:t>):</a:t>
            </a:r>
            <a:r>
              <a:rPr lang="en-GB" sz="1600" b="0" i="0" dirty="0">
                <a:effectLst/>
              </a:rPr>
              <a:t> Uncomposted frass showed a higher abundance of </a:t>
            </a:r>
            <a:r>
              <a:rPr lang="en-GB" sz="1600" b="0" i="0" dirty="0" err="1">
                <a:effectLst/>
              </a:rPr>
              <a:t>Mortierellomycetes</a:t>
            </a:r>
            <a:r>
              <a:rPr lang="en-GB" sz="1600" b="0" i="0" dirty="0">
                <a:effectLst/>
              </a:rPr>
              <a:t> in the rhizosphere.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GB" sz="1600" b="1" i="0" dirty="0" err="1">
                <a:effectLst/>
              </a:rPr>
              <a:t>Sordariomycetes</a:t>
            </a:r>
            <a:r>
              <a:rPr lang="en-GB" sz="1600" b="1" i="0" dirty="0">
                <a:effectLst/>
              </a:rPr>
              <a:t> (including Metarhizium), </a:t>
            </a:r>
            <a:r>
              <a:rPr lang="en-GB" sz="1600" b="1" i="0" dirty="0" err="1">
                <a:effectLst/>
              </a:rPr>
              <a:t>Eurotiomycetes</a:t>
            </a:r>
            <a:r>
              <a:rPr lang="en-GB" sz="1600" b="1" i="0" dirty="0">
                <a:effectLst/>
              </a:rPr>
              <a:t> (including Penicillium), and </a:t>
            </a:r>
            <a:r>
              <a:rPr lang="en-GB" sz="1600" b="1" i="0" dirty="0" err="1">
                <a:effectLst/>
              </a:rPr>
              <a:t>Mortierellomycetes</a:t>
            </a:r>
            <a:r>
              <a:rPr lang="en-GB" sz="1600" b="1" i="0" dirty="0">
                <a:effectLst/>
              </a:rPr>
              <a:t> (</a:t>
            </a:r>
            <a:r>
              <a:rPr lang="en-GB" sz="1600" b="1" i="0" dirty="0" err="1">
                <a:effectLst/>
              </a:rPr>
              <a:t>Mortierella</a:t>
            </a:r>
            <a:r>
              <a:rPr lang="en-GB" sz="1600" b="1" i="0" dirty="0">
                <a:effectLst/>
              </a:rPr>
              <a:t>)  </a:t>
            </a:r>
            <a:r>
              <a:rPr lang="en-GB" sz="1600" b="0" i="0" dirty="0">
                <a:effectLst/>
              </a:rPr>
              <a:t>were the most important predictors of plant biomass in bulk soil and rhizosphere.</a:t>
            </a:r>
          </a:p>
          <a:p>
            <a: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endParaRPr lang="en-GB" sz="1400" b="0" i="0" dirty="0">
              <a:effectLst/>
            </a:endParaRPr>
          </a:p>
          <a:p>
            <a: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GB" sz="1600" b="0" i="0" dirty="0">
                <a:effectLst/>
              </a:rPr>
              <a:t>These taxa responded to composted and uncomposted frass amendments, frass dose levels, and variations between bulk soil and rhizosphere conditions. They played a role in shaping the microbial community structure and potentially influencing plant biomass in the context of frass treatments. </a:t>
            </a:r>
            <a:endParaRPr lang="en-GB" sz="1600" dirty="0"/>
          </a:p>
          <a:p>
            <a: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GB" sz="1600" b="1" i="1" dirty="0">
                <a:effectLst/>
              </a:rPr>
              <a:t>Note: </a:t>
            </a:r>
            <a:r>
              <a:rPr lang="en-GB" sz="1600" b="1" i="1" dirty="0"/>
              <a:t>T</a:t>
            </a:r>
            <a:r>
              <a:rPr lang="en-GB" sz="1600" b="1" i="1" dirty="0">
                <a:effectLst/>
              </a:rPr>
              <a:t>hese are some of the key taxa highlighted by the study, and the full analysis might provide additional insights into the microbial taxa responses.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04471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528A31-9011-8105-72F2-AD0EBEC955F6}"/>
              </a:ext>
            </a:extLst>
          </p:cNvPr>
          <p:cNvSpPr txBox="1"/>
          <p:nvPr/>
        </p:nvSpPr>
        <p:spPr>
          <a:xfrm>
            <a:off x="223935" y="-1819470"/>
            <a:ext cx="12829592" cy="1006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Results</a:t>
            </a:r>
          </a:p>
          <a:p>
            <a:endParaRPr lang="en-GB" dirty="0"/>
          </a:p>
          <a:p>
            <a:pPr lvl="1"/>
            <a:r>
              <a:rPr lang="en-GB" b="1" dirty="0"/>
              <a:t>Title:</a:t>
            </a:r>
          </a:p>
          <a:p>
            <a:pPr lvl="2"/>
            <a:r>
              <a:rPr lang="en-GB" i="1" dirty="0"/>
              <a:t>Plant and soil effects…..</a:t>
            </a:r>
          </a:p>
          <a:p>
            <a:pPr lvl="2"/>
            <a:endParaRPr lang="en-GB" b="1" i="1" dirty="0"/>
          </a:p>
          <a:p>
            <a:pPr lvl="2"/>
            <a:r>
              <a:rPr lang="en-US" b="1" dirty="0"/>
              <a:t>Content</a:t>
            </a:r>
            <a:r>
              <a:rPr lang="en-GB" b="1" i="1" dirty="0"/>
              <a:t>:</a:t>
            </a:r>
          </a:p>
          <a:p>
            <a:pPr lvl="2"/>
            <a:r>
              <a:rPr lang="en-GB" dirty="0"/>
              <a:t>Plant biomass </a:t>
            </a:r>
            <a:r>
              <a:rPr lang="en-GB" dirty="0" err="1"/>
              <a:t>stuf</a:t>
            </a:r>
            <a:r>
              <a:rPr lang="en-GB" dirty="0"/>
              <a:t>…</a:t>
            </a:r>
          </a:p>
          <a:p>
            <a:pPr lvl="2"/>
            <a:r>
              <a:rPr lang="en-GB" dirty="0"/>
              <a:t>RF R2, RMSE as main (maybe part of ABCD; justifies focus on bulk soil bacteria, </a:t>
            </a:r>
            <a:r>
              <a:rPr lang="en-GB" dirty="0" err="1"/>
              <a:t>bacilales</a:t>
            </a:r>
            <a:r>
              <a:rPr lang="en-GB" dirty="0"/>
              <a:t>, </a:t>
            </a:r>
            <a:r>
              <a:rPr lang="en-GB" dirty="0" err="1"/>
              <a:t>chitonofagales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RF heat trees taxonomies as supplementary</a:t>
            </a:r>
          </a:p>
          <a:p>
            <a:pPr lvl="2"/>
            <a:endParaRPr lang="en-GB" i="1" dirty="0"/>
          </a:p>
          <a:p>
            <a:pPr lvl="1"/>
            <a:r>
              <a:rPr lang="en-GB" b="1" dirty="0"/>
              <a:t>Title:</a:t>
            </a:r>
          </a:p>
          <a:p>
            <a:pPr lvl="2"/>
            <a:r>
              <a:rPr lang="en-GB" i="1" dirty="0"/>
              <a:t>Frass treatments strongly impact microbial community composition</a:t>
            </a:r>
          </a:p>
          <a:p>
            <a:pPr lvl="2"/>
            <a:r>
              <a:rPr lang="en-GB" dirty="0"/>
              <a:t>OR</a:t>
            </a:r>
          </a:p>
          <a:p>
            <a:pPr lvl="2"/>
            <a:r>
              <a:rPr lang="en-US" i="1" dirty="0"/>
              <a:t>Frass source and dose dominate shifts in microbial community</a:t>
            </a:r>
          </a:p>
          <a:p>
            <a:pPr lvl="1"/>
            <a:r>
              <a:rPr lang="en-US" b="1" dirty="0"/>
              <a:t>Content:</a:t>
            </a:r>
          </a:p>
          <a:p>
            <a:pPr lvl="2"/>
            <a:r>
              <a:rPr lang="en-US" dirty="0"/>
              <a:t>NMDS with control samples as main</a:t>
            </a:r>
          </a:p>
          <a:p>
            <a:pPr lvl="2"/>
            <a:r>
              <a:rPr lang="en-US" dirty="0"/>
              <a:t>NMDS of frass-only as supplementary</a:t>
            </a:r>
          </a:p>
          <a:p>
            <a:pPr lvl="2"/>
            <a:r>
              <a:rPr lang="en-US" dirty="0"/>
              <a:t>PERMANOVA table without controls as </a:t>
            </a:r>
            <a:r>
              <a:rPr lang="en-US" dirty="0" err="1"/>
              <a:t>supplemtnary</a:t>
            </a:r>
            <a:endParaRPr lang="en-US" dirty="0"/>
          </a:p>
          <a:p>
            <a:pPr lvl="2"/>
            <a:r>
              <a:rPr lang="en-US" dirty="0"/>
              <a:t>Alpha diversity with tests as…. </a:t>
            </a:r>
          </a:p>
          <a:p>
            <a:pPr lvl="2"/>
            <a:r>
              <a:rPr lang="en-US" dirty="0"/>
              <a:t>	main if we want to highlight suppression of fungi</a:t>
            </a:r>
          </a:p>
          <a:p>
            <a:pPr lvl="2"/>
            <a:r>
              <a:rPr lang="en-US" dirty="0"/>
              <a:t>	Supplementary is we do not want to highlight</a:t>
            </a:r>
          </a:p>
          <a:p>
            <a:pPr lvl="2"/>
            <a:endParaRPr lang="en-US" dirty="0"/>
          </a:p>
          <a:p>
            <a:r>
              <a:rPr lang="en-GB" b="1" dirty="0"/>
              <a:t>          Title:</a:t>
            </a:r>
          </a:p>
          <a:p>
            <a:r>
              <a:rPr lang="en-US" i="1" dirty="0"/>
              <a:t>	Order </a:t>
            </a:r>
            <a:r>
              <a:rPr lang="en-US" i="1" dirty="0" err="1"/>
              <a:t>Bacillales</a:t>
            </a:r>
            <a:r>
              <a:rPr lang="en-US" i="1" dirty="0"/>
              <a:t> and </a:t>
            </a:r>
            <a:r>
              <a:rPr lang="en-US" i="1" dirty="0" err="1"/>
              <a:t>Chitinophagales</a:t>
            </a:r>
            <a:r>
              <a:rPr lang="en-US" i="1" dirty="0"/>
              <a:t> are key features in community shifts</a:t>
            </a:r>
          </a:p>
          <a:p>
            <a:r>
              <a:rPr lang="en-US" b="1" dirty="0"/>
              <a:t>          Content:</a:t>
            </a:r>
          </a:p>
          <a:p>
            <a:r>
              <a:rPr lang="en-US" dirty="0"/>
              <a:t>	Heatmaps (ABCD) showing differentially </a:t>
            </a:r>
            <a:r>
              <a:rPr lang="en-US" dirty="0" err="1"/>
              <a:t>abudannt</a:t>
            </a:r>
            <a:r>
              <a:rPr lang="en-US" dirty="0"/>
              <a:t> taxa on order level as </a:t>
            </a:r>
            <a:r>
              <a:rPr lang="en-US" dirty="0" err="1"/>
              <a:t>supplmentary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err="1"/>
              <a:t>Heattree</a:t>
            </a:r>
            <a:r>
              <a:rPr lang="en-US" dirty="0"/>
              <a:t> of pairwise </a:t>
            </a:r>
            <a:r>
              <a:rPr lang="en-US" dirty="0" err="1"/>
              <a:t>comparsions</a:t>
            </a:r>
            <a:r>
              <a:rPr lang="en-US" dirty="0"/>
              <a:t> (X vs Y, C vs U, 2 VS 5) for bulk as main</a:t>
            </a:r>
          </a:p>
          <a:p>
            <a:r>
              <a:rPr lang="en-US" dirty="0"/>
              <a:t>	</a:t>
            </a:r>
            <a:r>
              <a:rPr lang="en-US" dirty="0" err="1"/>
              <a:t>Heattree</a:t>
            </a:r>
            <a:r>
              <a:rPr lang="en-US" dirty="0"/>
              <a:t> of pairwise </a:t>
            </a:r>
            <a:r>
              <a:rPr lang="en-US" dirty="0" err="1"/>
              <a:t>comparsions</a:t>
            </a:r>
            <a:r>
              <a:rPr lang="en-US" dirty="0"/>
              <a:t> (X vs Y, C vs U, 2 VS 5) for rhizosphere as </a:t>
            </a:r>
            <a:r>
              <a:rPr lang="en-US" dirty="0" err="1"/>
              <a:t>suplementary</a:t>
            </a:r>
            <a:endParaRPr lang="en-US" dirty="0"/>
          </a:p>
          <a:p>
            <a:r>
              <a:rPr lang="en-US" dirty="0"/>
              <a:t>	The other heat tree set will be supplementary</a:t>
            </a:r>
          </a:p>
          <a:p>
            <a:r>
              <a:rPr lang="en-US" dirty="0"/>
              <a:t>	Heat tree matrices as supplementary of </a:t>
            </a:r>
            <a:r>
              <a:rPr lang="en-US" dirty="0" err="1"/>
              <a:t>comparsions</a:t>
            </a:r>
            <a:endParaRPr lang="en-US" dirty="0"/>
          </a:p>
          <a:p>
            <a:r>
              <a:rPr lang="en-US" dirty="0"/>
              <a:t>	All fungi differentially abundant ASVs as supplementary</a:t>
            </a:r>
          </a:p>
          <a:p>
            <a:r>
              <a:rPr lang="en-US" dirty="0"/>
              <a:t>	</a:t>
            </a:r>
          </a:p>
          <a:p>
            <a:r>
              <a:rPr lang="en-US" b="1" dirty="0"/>
              <a:t>	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538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0942D-2BF6-9241-8CBC-96AA99561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884784"/>
          </a:xfrm>
        </p:spPr>
        <p:txBody>
          <a:bodyPr>
            <a:noAutofit/>
          </a:bodyPr>
          <a:lstStyle/>
          <a:p>
            <a:r>
              <a:rPr lang="en-GB" sz="2400" b="1" dirty="0">
                <a:latin typeface="+mn-lt"/>
              </a:rPr>
              <a:t>Hierarchical heat tree of bacterial taxa abundance in bulk soil and rhizosphere: composted and uncomposted frass amendment</a:t>
            </a:r>
            <a:endParaRPr lang="en-US" sz="2400" b="1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C6CFA-224A-576C-B7B5-05982401F9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31233"/>
            <a:ext cx="3932237" cy="3237755"/>
          </a:xfrm>
        </p:spPr>
        <p:txBody>
          <a:bodyPr>
            <a:normAutofit fontScale="85000" lnSpcReduction="20000"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700" dirty="0"/>
              <a:t>Composted frass clearly increased the abundance of firmicutes (including bacilli and </a:t>
            </a:r>
            <a:r>
              <a:rPr lang="en-GB" sz="1700" dirty="0" err="1"/>
              <a:t>paenibacilli</a:t>
            </a:r>
            <a:r>
              <a:rPr lang="en-GB" sz="1700" dirty="0"/>
              <a:t>), in both bulk soil and rhizosphere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700" dirty="0"/>
              <a:t>The </a:t>
            </a:r>
            <a:r>
              <a:rPr lang="en-GB" sz="1700" dirty="0" err="1"/>
              <a:t>paenibacilli</a:t>
            </a:r>
            <a:r>
              <a:rPr lang="en-GB" sz="1700" dirty="0"/>
              <a:t>, however, was more abundant in the uncomposted frass than in the composted frass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1700" dirty="0"/>
              <a:t>Frass dose, influenced by complex interactions, showed elevated populations of common taxa (including </a:t>
            </a:r>
            <a:r>
              <a:rPr lang="en-GB" sz="1700" dirty="0" err="1"/>
              <a:t>bacillaceae</a:t>
            </a:r>
            <a:r>
              <a:rPr lang="en-GB" sz="1700" dirty="0"/>
              <a:t>, </a:t>
            </a:r>
            <a:r>
              <a:rPr lang="en-GB" sz="1700" dirty="0" err="1"/>
              <a:t>chitinophagacaea</a:t>
            </a:r>
            <a:r>
              <a:rPr lang="en-GB" sz="1700" dirty="0"/>
              <a:t>, etc.) at 5 g/kg, particularly in bulk soil as opposed to rhizosphere. </a:t>
            </a:r>
          </a:p>
          <a:p>
            <a:br>
              <a:rPr lang="en-GB" dirty="0"/>
            </a:br>
            <a:endParaRPr lang="en-US" dirty="0"/>
          </a:p>
        </p:txBody>
      </p:sp>
      <p:pic>
        <p:nvPicPr>
          <p:cNvPr id="5" name="Content Placeholder 4" descr="A diagram of different types of bacteria&#10;&#10;Description automatically generated">
            <a:extLst>
              <a:ext uri="{FF2B5EF4-FFF2-40B4-BE49-F238E27FC236}">
                <a16:creationId xmlns:a16="http://schemas.microsoft.com/office/drawing/2014/main" id="{DAA067A3-191A-7100-C6B0-A5D39C98E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0922"/>
          <a:stretch/>
        </p:blipFill>
        <p:spPr>
          <a:xfrm>
            <a:off x="4791594" y="351080"/>
            <a:ext cx="7254226" cy="64619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464968-E2EA-37CE-083A-4FB6FD00CD82}"/>
              </a:ext>
            </a:extLst>
          </p:cNvPr>
          <p:cNvSpPr txBox="1"/>
          <p:nvPr/>
        </p:nvSpPr>
        <p:spPr>
          <a:xfrm flipH="1">
            <a:off x="475893" y="5569836"/>
            <a:ext cx="29297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</a:rPr>
              <a:t>Figure 1</a:t>
            </a:r>
          </a:p>
          <a:p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709BA6-104B-820C-9517-5A417C800D2F}"/>
              </a:ext>
            </a:extLst>
          </p:cNvPr>
          <p:cNvSpPr txBox="1"/>
          <p:nvPr/>
        </p:nvSpPr>
        <p:spPr>
          <a:xfrm flipH="1">
            <a:off x="1219235" y="6400800"/>
            <a:ext cx="3322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Either rhizosphere or bulk soil as main, the other as supplementary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66314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0A95C-2DFB-8B70-467B-63CF68DB3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203649"/>
          </a:xfrm>
        </p:spPr>
        <p:txBody>
          <a:bodyPr>
            <a:noAutofit/>
          </a:bodyPr>
          <a:lstStyle/>
          <a:p>
            <a:r>
              <a:rPr lang="en-US" sz="20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Hierarchical Heat Tree of Fungal Taxa Abundance in Bulk Soil and Rhizosphere: Composted and Uncomposted Frass Amendment</a:t>
            </a:r>
            <a:endParaRPr lang="en-US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160753-107D-7D28-ACBA-EB3D1C884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Composted frass (frass treatment) increased the abundance of Ascomycota in both the bulk soil and rhizosphere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Frass source Y exhibited a higher abundance of Ascomycota compared to frass source X in both bulk soils and  rhizosphere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Uncomposted frass showed a higher abundance of </a:t>
            </a:r>
            <a:r>
              <a:rPr lang="en-GB" dirty="0" err="1"/>
              <a:t>Mortierellomycetes</a:t>
            </a:r>
            <a:r>
              <a:rPr lang="en-GB" dirty="0"/>
              <a:t> (including </a:t>
            </a:r>
            <a:r>
              <a:rPr lang="en-GB" dirty="0" err="1"/>
              <a:t>Mortierella</a:t>
            </a:r>
            <a:r>
              <a:rPr lang="en-GB" dirty="0"/>
              <a:t>) in the rhizosphere than composted frass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Higher dose 5 promotes Ascomycota abundance more than dose 2, in both bulk soils and the rhizosphere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9457DB-F908-FB93-62A4-5E2F31051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8941" y="36347"/>
            <a:ext cx="7145433" cy="62406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FB26DA-D0B3-41E5-3561-A52E1A1C895A}"/>
              </a:ext>
            </a:extLst>
          </p:cNvPr>
          <p:cNvSpPr txBox="1"/>
          <p:nvPr/>
        </p:nvSpPr>
        <p:spPr>
          <a:xfrm flipH="1">
            <a:off x="839787" y="5907643"/>
            <a:ext cx="29297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</a:rPr>
              <a:t>Figure S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938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D2A380E-6916-56DB-5FD4-4B967AAEBFE1}"/>
              </a:ext>
            </a:extLst>
          </p:cNvPr>
          <p:cNvSpPr txBox="1">
            <a:spLocks/>
          </p:cNvSpPr>
          <p:nvPr/>
        </p:nvSpPr>
        <p:spPr>
          <a:xfrm>
            <a:off x="0" y="5051"/>
            <a:ext cx="12192000" cy="3440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b="1" dirty="0">
                <a:latin typeface="+mn-lt"/>
              </a:rPr>
              <a:t>Heat tree analysis of bacterial taxa abundance across frass dose levels (0, 2, and 5 g/kg)</a:t>
            </a:r>
            <a:endParaRPr lang="en-US" sz="2000" b="1" dirty="0">
              <a:latin typeface="+mn-lt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D4440E9-A057-37BF-AC6A-2FD3629FF29E}"/>
              </a:ext>
            </a:extLst>
          </p:cNvPr>
          <p:cNvSpPr txBox="1">
            <a:spLocks/>
          </p:cNvSpPr>
          <p:nvPr/>
        </p:nvSpPr>
        <p:spPr>
          <a:xfrm>
            <a:off x="391886" y="5732693"/>
            <a:ext cx="11800114" cy="11159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+mn-lt"/>
              </a:rPr>
              <a:t>Adding frass to the soil at 5 g/kg led to a higher abundance of bacteria groups such as alpha and gamma proteobacteria, </a:t>
            </a:r>
            <a:r>
              <a:rPr lang="en-GB" sz="1600" dirty="0" err="1">
                <a:latin typeface="+mn-lt"/>
              </a:rPr>
              <a:t>Chloroflexi</a:t>
            </a:r>
            <a:r>
              <a:rPr lang="en-GB" sz="1600" dirty="0">
                <a:latin typeface="+mn-lt"/>
              </a:rPr>
              <a:t> and firmicutes (including bacilli) than 0 (no-frass) and 2 g/kg. 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 err="1">
                <a:latin typeface="+mn-lt"/>
              </a:rPr>
              <a:t>Chitinophagaceae</a:t>
            </a:r>
            <a:r>
              <a:rPr lang="en-GB" sz="1600" dirty="0">
                <a:latin typeface="+mn-lt"/>
              </a:rPr>
              <a:t>  showed a marked increase in response to frass supplementation</a:t>
            </a:r>
          </a:p>
        </p:txBody>
      </p:sp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E61D5048-A778-48F1-5D0F-FA0A9C8AA3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276"/>
          <a:stretch/>
        </p:blipFill>
        <p:spPr>
          <a:xfrm>
            <a:off x="688743" y="480468"/>
            <a:ext cx="10814513" cy="537740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56D0E1-ECA8-86DA-56AD-66196E8E59C2}"/>
              </a:ext>
            </a:extLst>
          </p:cNvPr>
          <p:cNvSpPr txBox="1"/>
          <p:nvPr/>
        </p:nvSpPr>
        <p:spPr>
          <a:xfrm flipH="1">
            <a:off x="8714824" y="6027003"/>
            <a:ext cx="29297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</a:rPr>
              <a:t>Figure S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493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D2A380E-6916-56DB-5FD4-4B967AAEBFE1}"/>
              </a:ext>
            </a:extLst>
          </p:cNvPr>
          <p:cNvSpPr txBox="1">
            <a:spLocks/>
          </p:cNvSpPr>
          <p:nvPr/>
        </p:nvSpPr>
        <p:spPr>
          <a:xfrm>
            <a:off x="0" y="5051"/>
            <a:ext cx="12192000" cy="3440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b="1" dirty="0">
                <a:latin typeface="+mn-lt"/>
              </a:rPr>
              <a:t>Heat tree analysis of fungal taxa abundance across frass dose levels (0, 2, and 5 g/kg)</a:t>
            </a:r>
            <a:endParaRPr lang="en-US" sz="2000" b="1" dirty="0">
              <a:latin typeface="+mn-lt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D4440E9-A057-37BF-AC6A-2FD3629FF29E}"/>
              </a:ext>
            </a:extLst>
          </p:cNvPr>
          <p:cNvSpPr txBox="1">
            <a:spLocks/>
          </p:cNvSpPr>
          <p:nvPr/>
        </p:nvSpPr>
        <p:spPr>
          <a:xfrm>
            <a:off x="391886" y="5732693"/>
            <a:ext cx="11800114" cy="11159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+mn-lt"/>
              </a:rPr>
              <a:t>Frass dose was not the primary factor influencing fungal communities in both bulk soil and rhizosphere samples, as shown in the NMDS (beta diversity) analysis</a:t>
            </a:r>
          </a:p>
        </p:txBody>
      </p:sp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80853993-3489-F6FF-D8C2-B47261CD5A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812"/>
          <a:stretch/>
        </p:blipFill>
        <p:spPr>
          <a:xfrm>
            <a:off x="864128" y="349115"/>
            <a:ext cx="10463744" cy="54614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D0EE30-F416-516A-EBBC-C20662E334D6}"/>
              </a:ext>
            </a:extLst>
          </p:cNvPr>
          <p:cNvSpPr txBox="1"/>
          <p:nvPr/>
        </p:nvSpPr>
        <p:spPr>
          <a:xfrm flipH="1">
            <a:off x="9591901" y="6154590"/>
            <a:ext cx="29297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</a:rPr>
              <a:t>Figure S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913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D2A380E-6916-56DB-5FD4-4B967AAEBFE1}"/>
              </a:ext>
            </a:extLst>
          </p:cNvPr>
          <p:cNvSpPr txBox="1">
            <a:spLocks/>
          </p:cNvSpPr>
          <p:nvPr/>
        </p:nvSpPr>
        <p:spPr>
          <a:xfrm>
            <a:off x="0" y="5051"/>
            <a:ext cx="12192000" cy="3440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b="1" dirty="0">
                <a:latin typeface="+mn-lt"/>
              </a:rPr>
              <a:t>Heat tree analysis: bacterial taxa abundance in bulk soil, rhizosphere and frass sources (X, Y)</a:t>
            </a:r>
            <a:endParaRPr lang="en-US" sz="2000" b="1" dirty="0">
              <a:latin typeface="+mn-lt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D4440E9-A057-37BF-AC6A-2FD3629FF29E}"/>
              </a:ext>
            </a:extLst>
          </p:cNvPr>
          <p:cNvSpPr txBox="1">
            <a:spLocks/>
          </p:cNvSpPr>
          <p:nvPr/>
        </p:nvSpPr>
        <p:spPr>
          <a:xfrm>
            <a:off x="391886" y="5732693"/>
            <a:ext cx="11800114" cy="11159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+mn-lt"/>
              </a:rPr>
              <a:t>Adding frass (X and Y) significantly increased the abundance of bacterial taxa in both bulk soil and rhizosphere compared to no-frass (N)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 err="1">
                <a:latin typeface="+mn-lt"/>
              </a:rPr>
              <a:t>Bacillaceae</a:t>
            </a:r>
            <a:r>
              <a:rPr lang="en-GB" sz="1600" dirty="0">
                <a:latin typeface="+mn-lt"/>
              </a:rPr>
              <a:t> and </a:t>
            </a:r>
            <a:r>
              <a:rPr lang="en-GB" sz="1600" dirty="0" err="1">
                <a:latin typeface="+mn-lt"/>
              </a:rPr>
              <a:t>Chitinophagaceae</a:t>
            </a:r>
            <a:r>
              <a:rPr lang="en-GB" sz="1600" dirty="0">
                <a:latin typeface="+mn-lt"/>
              </a:rPr>
              <a:t> are among the major groups that are stimulated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+mn-lt"/>
              </a:rPr>
              <a:t>Differences in the abundance of bacterial taxa between frass sources X and Y are visible</a:t>
            </a:r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9AC3F013-6FCC-C075-0FCE-E9F754E13F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198"/>
          <a:stretch/>
        </p:blipFill>
        <p:spPr>
          <a:xfrm>
            <a:off x="795324" y="498411"/>
            <a:ext cx="11111551" cy="54214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8923E3-D651-0EED-9A17-BDEA3616DEDD}"/>
              </a:ext>
            </a:extLst>
          </p:cNvPr>
          <p:cNvSpPr txBox="1"/>
          <p:nvPr/>
        </p:nvSpPr>
        <p:spPr>
          <a:xfrm flipH="1">
            <a:off x="9545248" y="6092131"/>
            <a:ext cx="29297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</a:rPr>
              <a:t>Figure S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798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AF350644-50F0-F559-F110-0F07B18908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802"/>
          <a:stretch/>
        </p:blipFill>
        <p:spPr>
          <a:xfrm>
            <a:off x="795324" y="445915"/>
            <a:ext cx="10601349" cy="542732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D2A380E-6916-56DB-5FD4-4B967AAEBFE1}"/>
              </a:ext>
            </a:extLst>
          </p:cNvPr>
          <p:cNvSpPr txBox="1">
            <a:spLocks/>
          </p:cNvSpPr>
          <p:nvPr/>
        </p:nvSpPr>
        <p:spPr>
          <a:xfrm>
            <a:off x="0" y="42375"/>
            <a:ext cx="12192000" cy="3735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b="1" dirty="0">
                <a:latin typeface="+mn-lt"/>
              </a:rPr>
              <a:t>Heat tree analysis: fungal taxa abundance in bulk soil, rhizosphere and frass sources (X, Y)</a:t>
            </a:r>
            <a:endParaRPr lang="en-US" sz="2000" b="1" dirty="0">
              <a:latin typeface="+mn-lt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D4440E9-A057-37BF-AC6A-2FD3629FF29E}"/>
              </a:ext>
            </a:extLst>
          </p:cNvPr>
          <p:cNvSpPr txBox="1">
            <a:spLocks/>
          </p:cNvSpPr>
          <p:nvPr/>
        </p:nvSpPr>
        <p:spPr>
          <a:xfrm>
            <a:off x="795324" y="5873236"/>
            <a:ext cx="10196137" cy="8354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+mn-lt"/>
              </a:rPr>
              <a:t>Adding frass (X and Y) markedly reduced the abundance of fungal taxa in both bulk soil and rhizosphere compared to no-frass (N)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0A4EF8-7BCA-FD17-CF99-8F9906FD237B}"/>
              </a:ext>
            </a:extLst>
          </p:cNvPr>
          <p:cNvSpPr txBox="1"/>
          <p:nvPr/>
        </p:nvSpPr>
        <p:spPr>
          <a:xfrm flipH="1">
            <a:off x="9050726" y="5984628"/>
            <a:ext cx="29297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</a:rPr>
              <a:t>Figure S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672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5151</TotalTime>
  <Words>1507</Words>
  <Application>Microsoft Office PowerPoint</Application>
  <PresentationFormat>Widescreen</PresentationFormat>
  <Paragraphs>113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Microbial Diversity, Abundance and Community Composition in Frass-Treated Bulk Soil and Rhizosphere </vt:lpstr>
      <vt:lpstr>Key microbial taxa that demonstrated significant responses and associations with the different treatments and conditions (Preliminary !!!)</vt:lpstr>
      <vt:lpstr>PowerPoint Presentation</vt:lpstr>
      <vt:lpstr>Hierarchical heat tree of bacterial taxa abundance in bulk soil and rhizosphere: composted and uncomposted frass amendment</vt:lpstr>
      <vt:lpstr>Hierarchical Heat Tree of Fungal Taxa Abundance in Bulk Soil and Rhizosphere: Composted and Uncomposted Frass Amendment</vt:lpstr>
      <vt:lpstr>PowerPoint Presentation</vt:lpstr>
      <vt:lpstr>PowerPoint Presentation</vt:lpstr>
      <vt:lpstr>PowerPoint Presentation</vt:lpstr>
      <vt:lpstr>PowerPoint Presentation</vt:lpstr>
      <vt:lpstr>Shannon diversity index analysis of bulk soil, frass and rhizosphere bacterial and fungal microbiome: comparison between frass treatment (C, U) and source (N-nofrass, X, Y)</vt:lpstr>
      <vt:lpstr>NMDS plot: bacterial community similarities/dissimilarities – bulk soil, rhizo. and frass-only samples</vt:lpstr>
      <vt:lpstr>NMDS plot: fungal community similarities/dissimilarities – bulk soil, rhizo. and frass-only samples</vt:lpstr>
      <vt:lpstr>NMDS plot: bacterial and fungal community similarities/dissimilarities – bulk soil and rhizo. samples</vt:lpstr>
      <vt:lpstr>PowerPoint Presentation</vt:lpstr>
      <vt:lpstr>Comparative predictive performance of random forest models for bacterial and fungal data in plant biomass prediction across bulk soil and rhizosphere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S.Y. CHIA</dc:creator>
  <cp:lastModifiedBy>SHAPHAN YONG CHIA</cp:lastModifiedBy>
  <cp:revision>37</cp:revision>
  <dcterms:created xsi:type="dcterms:W3CDTF">2023-08-09T19:54:59Z</dcterms:created>
  <dcterms:modified xsi:type="dcterms:W3CDTF">2023-10-09T08:22:14Z</dcterms:modified>
</cp:coreProperties>
</file>

<file path=docProps/thumbnail.jpeg>
</file>